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4.xml"/>
  <Override ContentType="application/vnd.openxmlformats-officedocument.theme+xml" PartName="/ppt/theme/theme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5" r:id="rId4"/>
    <p:sldMasterId id="2147483666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" Type="http://schemas.openxmlformats.org/officeDocument/2006/relationships/presProps" Target="presProps.xml"/><Relationship Id="rId1" Type="http://schemas.openxmlformats.org/officeDocument/2006/relationships/theme" Target="theme/theme3.xml"/><Relationship Id="rId4" Type="http://schemas.openxmlformats.org/officeDocument/2006/relationships/slideMaster" Target="slideMasters/slideMaster1.xml"/><Relationship Id="rId3" Type="http://schemas.openxmlformats.org/officeDocument/2006/relationships/tableStyles" Target="tableStyles.xml"/><Relationship Id="rId9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8" Type="http://schemas.openxmlformats.org/officeDocument/2006/relationships/slide" Target="slides/slide2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04787"/>
            <a:ext cx="3008399" cy="8714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575050" y="204787"/>
            <a:ext cx="5111699" cy="438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457200" y="1076325"/>
            <a:ext cx="3008399" cy="3518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0" type="dt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10" type="dt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151334"/>
            <a:ext cx="4040099" cy="479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2" type="body"/>
          </p:nvPr>
        </p:nvSpPr>
        <p:spPr>
          <a:xfrm>
            <a:off x="457200" y="1631156"/>
            <a:ext cx="4040099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3" type="body"/>
          </p:nvPr>
        </p:nvSpPr>
        <p:spPr>
          <a:xfrm>
            <a:off x="4645025" y="1151334"/>
            <a:ext cx="4041900" cy="479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4" type="body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457200" y="1200150"/>
            <a:ext cx="4038599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2" type="body"/>
          </p:nvPr>
        </p:nvSpPr>
        <p:spPr>
          <a:xfrm>
            <a:off x="4648200" y="1200150"/>
            <a:ext cx="4038599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10" type="dt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2" type="sldNum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722312" y="3305175"/>
            <a:ext cx="7772400" cy="1021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722312" y="2180034"/>
            <a:ext cx="7772400" cy="1125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0" type="dt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07950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-76200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01600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01600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95" name="Shape 95"/>
          <p:cNvSpPr txBox="1"/>
          <p:nvPr>
            <p:ph idx="10" type="dt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12" type="sldNum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ctrTitle"/>
          </p:nvPr>
        </p:nvSpPr>
        <p:spPr>
          <a:xfrm>
            <a:off x="685800" y="1597818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0" name="Shape 100"/>
          <p:cNvSpPr txBox="1"/>
          <p:nvPr>
            <p:ph idx="1" type="subTitle"/>
          </p:nvPr>
        </p:nvSpPr>
        <p:spPr>
          <a:xfrm>
            <a:off x="1371600" y="2914650"/>
            <a:ext cx="6400799" cy="1314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640"/>
              </a:spcBef>
              <a:buClr>
                <a:srgbClr val="888888"/>
              </a:buClr>
              <a:buFont typeface="Arial"/>
              <a:buNone/>
              <a:defRPr/>
            </a:lvl1pPr>
            <a:lvl2pPr indent="0" marL="45720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indent="0" marL="914400" marR="0" rtl="0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indent="0" marL="1371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indent="0" marL="1828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indent="0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indent="0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indent="0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indent="0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01" name="Shape 101"/>
          <p:cNvSpPr txBox="1"/>
          <p:nvPr>
            <p:ph idx="10" type="dt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2" name="Shape 102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3" name="Shape 103"/>
          <p:cNvSpPr txBox="1"/>
          <p:nvPr>
            <p:ph idx="12" type="sldNum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 rot="5400000">
            <a:off x="5463749" y="1371628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 rot="5400000">
            <a:off x="1272750" y="-609571"/>
            <a:ext cx="4388700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07950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-76200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01600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01600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0" type="dt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 rot="5400000">
            <a:off x="2874749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07950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-76200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01600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01600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0" type="dt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1792288" y="3600450"/>
            <a:ext cx="5486399" cy="4250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/>
          <p:nvPr>
            <p:ph idx="2" type="pic"/>
          </p:nvPr>
        </p:nvSpPr>
        <p:spPr>
          <a:xfrm>
            <a:off x="1792288" y="459581"/>
            <a:ext cx="5486399" cy="3086099"/>
          </a:xfrm>
          <a:prstGeom prst="rect">
            <a:avLst/>
          </a:prstGeom>
          <a:noFill/>
          <a:ln>
            <a:noFill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7.xml"/><Relationship Id="rId3" Type="http://schemas.openxmlformats.org/officeDocument/2006/relationships/slideLayout" Target="../slideLayouts/slideLayout9.xml"/><Relationship Id="rId9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8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marR="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07950" marL="742950" marR="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-76200" marL="1143000" marR="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01600" marL="16002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01600" marL="20574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01600" marL="25146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01600" marL="29718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01600" marL="34290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01600" marL="38862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3" Type="http://schemas.openxmlformats.org/officeDocument/2006/relationships/image" Target="../media/image01.png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Slope </a:t>
            </a:r>
          </a:p>
        </p:txBody>
      </p:sp>
      <p:sp>
        <p:nvSpPr>
          <p:cNvPr id="106" name="Shape 106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Slope of A Line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304800" y="904700"/>
            <a:ext cx="8534399" cy="3086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" sz="30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Slope</a:t>
            </a:r>
            <a:r>
              <a:rPr b="0" baseline="0" i="0" lang="en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(m): the </a:t>
            </a:r>
            <a:r>
              <a:rPr lang="en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</a:t>
            </a:r>
            <a:r>
              <a:rPr b="0" baseline="0" i="0" lang="en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the change in the variable on the vertical axis to the change in the variable on the horizontal axis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Slope = vertical change ÷ horizontal change or rise/run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Formula:	m =    </a:t>
            </a:r>
            <a:r>
              <a:rPr b="0" baseline="0" i="0" lang="en" sz="30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ΔY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				 ΔX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Δ = “the difference in”</a:t>
            </a:r>
          </a:p>
          <a:p>
            <a:pPr indent="-139700" lvl="0" marL="342900" marR="0" rtl="0" algn="l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3" name="Shape 1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0" y="2800350"/>
            <a:ext cx="2398800" cy="1994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/>
        </p:nvSpPr>
        <p:spPr>
          <a:xfrm>
            <a:off x="685800" y="4686300"/>
            <a:ext cx="1904999" cy="342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Shape 119"/>
          <p:cNvSpPr txBox="1"/>
          <p:nvPr/>
        </p:nvSpPr>
        <p:spPr>
          <a:xfrm>
            <a:off x="3124200" y="4686300"/>
            <a:ext cx="2895600" cy="342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Shape 120"/>
          <p:cNvSpPr txBox="1"/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4450" lIns="90475" rIns="90475" tIns="44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Slope of a Line</a:t>
            </a:r>
          </a:p>
        </p:txBody>
      </p:sp>
      <p:grpSp>
        <p:nvGrpSpPr>
          <p:cNvPr id="121" name="Shape 121"/>
          <p:cNvGrpSpPr/>
          <p:nvPr/>
        </p:nvGrpSpPr>
        <p:grpSpPr>
          <a:xfrm>
            <a:off x="1276350" y="1329927"/>
            <a:ext cx="6153150" cy="3489675"/>
            <a:chOff x="1276350" y="1773236"/>
            <a:chExt cx="6153150" cy="4652900"/>
          </a:xfrm>
        </p:grpSpPr>
        <p:cxnSp>
          <p:nvCxnSpPr>
            <p:cNvPr id="122" name="Shape 122"/>
            <p:cNvCxnSpPr/>
            <p:nvPr/>
          </p:nvCxnSpPr>
          <p:spPr>
            <a:xfrm>
              <a:off x="1790700" y="5638800"/>
              <a:ext cx="5638800" cy="0"/>
            </a:xfrm>
            <a:prstGeom prst="straightConnector1">
              <a:avLst/>
            </a:prstGeom>
            <a:noFill/>
            <a:ln cap="flat" w="76200">
              <a:solidFill>
                <a:schemeClr val="dk1"/>
              </a:solidFill>
              <a:prstDash val="solid"/>
              <a:miter/>
              <a:headEnd len="lg" w="lg" type="triangle"/>
              <a:tailEnd len="lg" w="lg" type="triangle"/>
            </a:ln>
          </p:spPr>
        </p:cxnSp>
        <p:sp>
          <p:nvSpPr>
            <p:cNvPr id="123" name="Shape 123"/>
            <p:cNvSpPr txBox="1"/>
            <p:nvPr/>
          </p:nvSpPr>
          <p:spPr>
            <a:xfrm>
              <a:off x="7015161" y="5837237"/>
              <a:ext cx="396900" cy="5888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4450" lIns="90475" rIns="90475" tIns="4445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baseline="0" i="0" lang="en" sz="32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x</a:t>
              </a:r>
            </a:p>
          </p:txBody>
        </p:sp>
        <p:cxnSp>
          <p:nvCxnSpPr>
            <p:cNvPr id="124" name="Shape 124"/>
            <p:cNvCxnSpPr/>
            <p:nvPr/>
          </p:nvCxnSpPr>
          <p:spPr>
            <a:xfrm rot="10800000">
              <a:off x="1728786" y="2476362"/>
              <a:ext cx="0" cy="3154499"/>
            </a:xfrm>
            <a:prstGeom prst="straightConnector1">
              <a:avLst/>
            </a:prstGeom>
            <a:noFill/>
            <a:ln cap="flat" w="76200">
              <a:solidFill>
                <a:schemeClr val="dk1"/>
              </a:solidFill>
              <a:prstDash val="solid"/>
              <a:miter/>
              <a:headEnd len="med" w="med" type="none"/>
              <a:tailEnd len="lg" w="lg" type="triangle"/>
            </a:ln>
          </p:spPr>
        </p:cxnSp>
        <p:sp>
          <p:nvSpPr>
            <p:cNvPr id="125" name="Shape 125"/>
            <p:cNvSpPr txBox="1"/>
            <p:nvPr/>
          </p:nvSpPr>
          <p:spPr>
            <a:xfrm>
              <a:off x="1276350" y="1931986"/>
              <a:ext cx="396900" cy="5888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4450" lIns="90475" rIns="90475" tIns="4445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baseline="0" i="0" lang="en" sz="32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y</a:t>
              </a:r>
            </a:p>
          </p:txBody>
        </p:sp>
        <p:cxnSp>
          <p:nvCxnSpPr>
            <p:cNvPr id="126" name="Shape 126"/>
            <p:cNvCxnSpPr/>
            <p:nvPr/>
          </p:nvCxnSpPr>
          <p:spPr>
            <a:xfrm flipH="1" rot="10800000">
              <a:off x="2171700" y="2476499"/>
              <a:ext cx="4519500" cy="2590800"/>
            </a:xfrm>
            <a:prstGeom prst="straightConnector1">
              <a:avLst/>
            </a:prstGeom>
            <a:noFill/>
            <a:ln cap="flat" w="76200">
              <a:solidFill>
                <a:srgbClr val="FF0000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sp>
          <p:nvSpPr>
            <p:cNvPr id="127" name="Shape 127"/>
            <p:cNvSpPr/>
            <p:nvPr/>
          </p:nvSpPr>
          <p:spPr>
            <a:xfrm>
              <a:off x="3657600" y="3124200"/>
              <a:ext cx="2058987" cy="1144587"/>
            </a:xfrm>
            <a:custGeom>
              <a:pathLst>
                <a:path extrusionOk="0" h="720" w="1296">
                  <a:moveTo>
                    <a:pt x="0" y="720"/>
                  </a:moveTo>
                  <a:lnTo>
                    <a:pt x="1296" y="720"/>
                  </a:lnTo>
                  <a:lnTo>
                    <a:pt x="1296" y="0"/>
                  </a:lnTo>
                </a:path>
              </a:pathLst>
            </a:custGeom>
            <a:noFill/>
            <a:ln cap="rnd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Shape 128"/>
            <p:cNvSpPr/>
            <p:nvPr/>
          </p:nvSpPr>
          <p:spPr>
            <a:xfrm>
              <a:off x="3511550" y="4102100"/>
              <a:ext cx="215999" cy="215999"/>
            </a:xfrm>
            <a:prstGeom prst="ellipse">
              <a:avLst/>
            </a:prstGeom>
            <a:solidFill>
              <a:srgbClr val="FFFF00"/>
            </a:solidFill>
            <a:ln cap="flat" w="12700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Shape 129"/>
            <p:cNvSpPr/>
            <p:nvPr/>
          </p:nvSpPr>
          <p:spPr>
            <a:xfrm>
              <a:off x="5583237" y="2982911"/>
              <a:ext cx="215999" cy="215999"/>
            </a:xfrm>
            <a:prstGeom prst="ellipse">
              <a:avLst/>
            </a:prstGeom>
            <a:solidFill>
              <a:srgbClr val="FFFF00"/>
            </a:solidFill>
            <a:ln cap="flat" w="12700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Shape 130"/>
            <p:cNvSpPr txBox="1"/>
            <p:nvPr/>
          </p:nvSpPr>
          <p:spPr>
            <a:xfrm>
              <a:off x="3867150" y="4284662"/>
              <a:ext cx="1596899" cy="4667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4450" lIns="90475" rIns="90475" tIns="444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0" baseline="0" i="0" lang="en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change in x</a:t>
              </a:r>
            </a:p>
          </p:txBody>
        </p:sp>
        <p:sp>
          <p:nvSpPr>
            <p:cNvPr id="131" name="Shape 131"/>
            <p:cNvSpPr txBox="1"/>
            <p:nvPr/>
          </p:nvSpPr>
          <p:spPr>
            <a:xfrm>
              <a:off x="5829300" y="3465512"/>
              <a:ext cx="1596899" cy="4667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4450" lIns="90475" rIns="90475" tIns="444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0" baseline="0" i="0" lang="en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change in y</a:t>
              </a:r>
            </a:p>
          </p:txBody>
        </p:sp>
        <p:pic>
          <p:nvPicPr>
            <p:cNvPr id="132" name="Shape 13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224086" y="1773236"/>
              <a:ext cx="2897099" cy="944700"/>
            </a:xfrm>
            <a:prstGeom prst="rect">
              <a:avLst/>
            </a:prstGeom>
            <a:solidFill>
              <a:srgbClr val="FFFFFF"/>
            </a:solidFill>
            <a:ln cap="flat" w="12700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pic>
      </p:grpSp>
      <p:sp>
        <p:nvSpPr>
          <p:cNvPr id="133" name="Shape 133"/>
          <p:cNvSpPr txBox="1"/>
          <p:nvPr/>
        </p:nvSpPr>
        <p:spPr>
          <a:xfrm>
            <a:off x="7025500" y="1165481"/>
            <a:ext cx="1777200" cy="453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3000"/>
              <a:t>(x,y)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4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